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CA"/>
          </a:solidFill>
        </a:fill>
      </a:tcStyle>
    </a:wholeTbl>
    <a:band2H>
      <a:tcTxStyle b="def" i="def"/>
      <a:tcStyle>
        <a:tcBdr/>
        <a:fill>
          <a:solidFill>
            <a:srgbClr val="E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ED8"/>
          </a:solidFill>
        </a:fill>
      </a:tcStyle>
    </a:wholeTbl>
    <a:band2H>
      <a:tcTxStyle b="def" i="def"/>
      <a:tcStyle>
        <a:tcBdr/>
        <a:fill>
          <a:solidFill>
            <a:srgbClr val="E7F6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D5CC"/>
          </a:solidFill>
        </a:fill>
      </a:tcStyle>
    </a:wholeTbl>
    <a:band2H>
      <a:tcTxStyle b="def" i="def"/>
      <a:tcStyle>
        <a:tcBdr/>
        <a:fill>
          <a:solidFill>
            <a:srgbClr val="FEEB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 A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2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Peter Willendrup, DTU Physics and ESS DMSC</a:t>
            </a:r>
          </a:p>
        </p:txBody>
      </p:sp>
      <p:sp>
        <p:nvSpPr>
          <p:cNvPr id="14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Logo white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lnSpc>
                <a:spcPct val="93000"/>
              </a:lnSpc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sz="half" idx="1"/>
          </p:nvPr>
        </p:nvSpPr>
        <p:spPr>
          <a:xfrm>
            <a:off x="247072" y="1704975"/>
            <a:ext cx="10840029" cy="1660655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000">
                <a:solidFill>
                  <a:srgbClr val="FFFFFF"/>
                </a:solidFill>
              </a:defRPr>
            </a:lvl1pPr>
            <a:lvl2pPr marL="546000" indent="-329999">
              <a:lnSpc>
                <a:spcPct val="110000"/>
              </a:lnSpc>
              <a:spcBef>
                <a:spcPts val="0"/>
              </a:spcBef>
              <a:defRPr sz="3000">
                <a:solidFill>
                  <a:srgbClr val="FFFFFF"/>
                </a:solidFill>
              </a:defRPr>
            </a:lvl2pPr>
            <a:lvl3pPr marL="747600" indent="-330000">
              <a:lnSpc>
                <a:spcPct val="110000"/>
              </a:lnSpc>
              <a:spcBef>
                <a:spcPts val="0"/>
              </a:spcBef>
              <a:defRPr sz="3000">
                <a:solidFill>
                  <a:srgbClr val="FFFFFF"/>
                </a:solidFill>
              </a:defRPr>
            </a:lvl3pPr>
            <a:lvl4pPr marL="960000" indent="-330000">
              <a:lnSpc>
                <a:spcPct val="110000"/>
              </a:lnSpc>
              <a:spcBef>
                <a:spcPts val="0"/>
              </a:spcBef>
              <a:defRPr sz="3000">
                <a:solidFill>
                  <a:srgbClr val="FFFFFF"/>
                </a:solidFill>
              </a:defRPr>
            </a:lvl4pPr>
            <a:lvl5pPr marL="1157999" indent="-330000">
              <a:lnSpc>
                <a:spcPct val="110000"/>
              </a:lnSpc>
              <a:spcBef>
                <a:spcPts val="0"/>
              </a:spcBef>
              <a:defRPr sz="30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Background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/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xfrm flipV="1">
            <a:off x="0" y="6849134"/>
            <a:ext cx="127000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0" name="Logo color"/>
          <p:cNvSpPr/>
          <p:nvPr/>
        </p:nvSpPr>
        <p:spPr>
          <a:xfrm>
            <a:off x="4870539" y="1651373"/>
            <a:ext cx="2388324" cy="34833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/Paus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7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4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DTU Physics</a:t>
            </a:r>
          </a:p>
        </p:txBody>
      </p:sp>
      <p:sp>
        <p:nvSpPr>
          <p:cNvPr id="7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11 June 2019</a:t>
            </a:r>
          </a:p>
        </p:txBody>
      </p:sp>
      <p:sp>
        <p:nvSpPr>
          <p:cNvPr id="7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" name="Background"/>
          <p:cNvSpPr/>
          <p:nvPr/>
        </p:nvSpPr>
        <p:spPr>
          <a:xfrm>
            <a:off x="-1168400" y="-990600"/>
            <a:ext cx="12193200" cy="68616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6799" tIns="46799" rIns="46799" bIns="46799"/>
          <a:lstStyle/>
          <a:p>
            <a:pPr/>
          </a:p>
        </p:txBody>
      </p:sp>
      <p:sp>
        <p:nvSpPr>
          <p:cNvPr id="78" name="Logo color"/>
          <p:cNvSpPr/>
          <p:nvPr/>
        </p:nvSpPr>
        <p:spPr>
          <a:xfrm>
            <a:off x="2394039" y="1687322"/>
            <a:ext cx="2388324" cy="3483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79" name="Slide Number"/>
          <p:cNvSpPr txBox="1"/>
          <p:nvPr>
            <p:ph type="sldNum" sz="quarter" idx="2"/>
          </p:nvPr>
        </p:nvSpPr>
        <p:spPr>
          <a:xfrm flipV="1">
            <a:off x="0" y="6849134"/>
            <a:ext cx="127000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0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8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70780" y="1687322"/>
            <a:ext cx="6508803" cy="3483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0"/>
          <p:cNvSpPr/>
          <p:nvPr/>
        </p:nvSpPr>
        <p:spPr>
          <a:xfrm>
            <a:off x="252000" y="251999"/>
            <a:ext cx="419041" cy="611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spcBef>
                <a:spcPts val="0"/>
              </a:spcBef>
              <a:defRPr sz="1800"/>
            </a:pPr>
          </a:p>
        </p:txBody>
      </p:sp>
      <p:sp>
        <p:nvSpPr>
          <p:cNvPr id="85" name="CustomShape 11"/>
          <p:cNvSpPr/>
          <p:nvPr/>
        </p:nvSpPr>
        <p:spPr>
          <a:xfrm>
            <a:off x="0" y="6541199"/>
            <a:ext cx="12192480" cy="31608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spcBef>
                <a:spcPts val="0"/>
              </a:spcBef>
              <a:defRPr sz="1800"/>
            </a:pPr>
          </a:p>
        </p:txBody>
      </p:sp>
      <p:sp>
        <p:nvSpPr>
          <p:cNvPr id="86" name="CustomShape 14"/>
          <p:cNvSpPr/>
          <p:nvPr/>
        </p:nvSpPr>
        <p:spPr>
          <a:xfrm>
            <a:off x="0" y="-1"/>
            <a:ext cx="12192480" cy="4968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spcBef>
                <a:spcPts val="0"/>
              </a:spcBef>
              <a:defRPr sz="1800"/>
            </a:pPr>
          </a:p>
        </p:txBody>
      </p:sp>
      <p:sp>
        <p:nvSpPr>
          <p:cNvPr id="87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Peter Willendrup, DTU Physics and ESS DMSC</a:t>
            </a:r>
          </a:p>
        </p:txBody>
      </p:sp>
      <p:pic>
        <p:nvPicPr>
          <p:cNvPr id="8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580" y="251999"/>
            <a:ext cx="1142204" cy="611281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spcBef>
                <a:spcPts val="0"/>
              </a:spcBef>
              <a:defRPr b="0"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21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Peter Willendrup, DTU Physics and ESS DMSC</a:t>
            </a:r>
          </a:p>
        </p:txBody>
      </p:sp>
      <p:sp>
        <p:nvSpPr>
          <p:cNvPr id="23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lnSpc>
                <a:spcPct val="93000"/>
              </a:lnSpc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half" idx="1"/>
          </p:nvPr>
        </p:nvSpPr>
        <p:spPr>
          <a:xfrm>
            <a:off x="247072" y="1704975"/>
            <a:ext cx="10840029" cy="1660655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000"/>
            </a:lvl1pPr>
            <a:lvl2pPr marL="546000" indent="-329999">
              <a:lnSpc>
                <a:spcPct val="110000"/>
              </a:lnSpc>
              <a:spcBef>
                <a:spcPts val="0"/>
              </a:spcBef>
              <a:defRPr sz="3000"/>
            </a:lvl2pPr>
            <a:lvl3pPr marL="747600" indent="-330000">
              <a:lnSpc>
                <a:spcPct val="110000"/>
              </a:lnSpc>
              <a:spcBef>
                <a:spcPts val="0"/>
              </a:spcBef>
              <a:defRPr sz="3000"/>
            </a:lvl3pPr>
            <a:lvl4pPr marL="960000" indent="-330000">
              <a:lnSpc>
                <a:spcPct val="110000"/>
              </a:lnSpc>
              <a:spcBef>
                <a:spcPts val="0"/>
              </a:spcBef>
              <a:defRPr sz="3000"/>
            </a:lvl4pPr>
            <a:lvl5pPr marL="1157999" indent="-330000">
              <a:lnSpc>
                <a:spcPct val="110000"/>
              </a:lnSpc>
              <a:spcBef>
                <a:spcPts val="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580" y="251999"/>
            <a:ext cx="1142204" cy="611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30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Peter Willendrup, DTU Physics and ESS DMSC</a:t>
            </a:r>
          </a:p>
        </p:txBody>
      </p:sp>
      <p:sp>
        <p:nvSpPr>
          <p:cNvPr id="32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idx="1"/>
          </p:nvPr>
        </p:nvSpPr>
        <p:spPr>
          <a:xfrm>
            <a:off x="1774800" y="1706399"/>
            <a:ext cx="9312375" cy="45455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580" y="251999"/>
            <a:ext cx="1142204" cy="611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1774800" y="1706398"/>
            <a:ext cx="4410177" cy="45468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xfrm>
            <a:off x="1774725" y="426126"/>
            <a:ext cx="6048673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sz="half" idx="1"/>
          </p:nvPr>
        </p:nvSpPr>
        <p:spPr>
          <a:xfrm>
            <a:off x="1774725" y="1706328"/>
            <a:ext cx="6048673" cy="454557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Picture Placeholder 9"/>
          <p:cNvSpPr/>
          <p:nvPr>
            <p:ph type="pic" sz="quarter" idx="21"/>
          </p:nvPr>
        </p:nvSpPr>
        <p:spPr>
          <a:xfrm>
            <a:off x="8331213" y="849733"/>
            <a:ext cx="3859201" cy="2505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5" name="Picture Placeholder 11"/>
          <p:cNvSpPr/>
          <p:nvPr>
            <p:ph type="pic" sz="quarter" idx="22"/>
          </p:nvPr>
        </p:nvSpPr>
        <p:spPr>
          <a:xfrm>
            <a:off x="8331213" y="3563718"/>
            <a:ext cx="3859201" cy="2505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4221360" y="426126"/>
            <a:ext cx="6865740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sz="half" idx="1"/>
          </p:nvPr>
        </p:nvSpPr>
        <p:spPr>
          <a:xfrm>
            <a:off x="4221360" y="1706328"/>
            <a:ext cx="6865740" cy="454557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Picture Placeholder 9"/>
          <p:cNvSpPr/>
          <p:nvPr>
            <p:ph type="pic" sz="quarter" idx="21"/>
          </p:nvPr>
        </p:nvSpPr>
        <p:spPr>
          <a:xfrm>
            <a:off x="-2" y="1314522"/>
            <a:ext cx="3708002" cy="24552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1" name="Picture Placeholder 11"/>
          <p:cNvSpPr/>
          <p:nvPr>
            <p:ph type="pic" sz="quarter" idx="22"/>
          </p:nvPr>
        </p:nvSpPr>
        <p:spPr>
          <a:xfrm>
            <a:off x="-2" y="3968153"/>
            <a:ext cx="3708002" cy="24552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/>
          <p:nvPr>
            <p:ph type="title"/>
          </p:nvPr>
        </p:nvSpPr>
        <p:spPr>
          <a:xfrm>
            <a:off x="247650" y="980726"/>
            <a:ext cx="3740400" cy="4181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quarter" idx="1"/>
          </p:nvPr>
        </p:nvSpPr>
        <p:spPr>
          <a:xfrm>
            <a:off x="247650" y="4407149"/>
            <a:ext cx="3740400" cy="184442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Text Placeholder 18"/>
          <p:cNvSpPr/>
          <p:nvPr>
            <p:ph type="body" sz="quarter" idx="21"/>
          </p:nvPr>
        </p:nvSpPr>
        <p:spPr>
          <a:xfrm>
            <a:off x="4222750" y="979200"/>
            <a:ext cx="3740400" cy="41776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 marL="0" indent="0">
              <a:spcBef>
                <a:spcPts val="500"/>
              </a:spcBef>
              <a:buSzTx/>
              <a:buNone/>
              <a:defRPr b="1" sz="2400"/>
            </a:pPr>
          </a:p>
        </p:txBody>
      </p:sp>
      <p:sp>
        <p:nvSpPr>
          <p:cNvPr id="57" name="Text Placeholder 22"/>
          <p:cNvSpPr/>
          <p:nvPr>
            <p:ph type="body" sz="quarter" idx="22"/>
          </p:nvPr>
        </p:nvSpPr>
        <p:spPr>
          <a:xfrm>
            <a:off x="8197850" y="979200"/>
            <a:ext cx="3740400" cy="41776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 marL="0" indent="0">
              <a:spcBef>
                <a:spcPts val="500"/>
              </a:spcBef>
              <a:buSzTx/>
              <a:buNone/>
              <a:defRPr b="1" sz="2400"/>
            </a:pPr>
          </a:p>
        </p:txBody>
      </p:sp>
      <p:sp>
        <p:nvSpPr>
          <p:cNvPr id="58" name="Picture Placeholder 8"/>
          <p:cNvSpPr/>
          <p:nvPr>
            <p:ph type="pic" sz="quarter" idx="23"/>
          </p:nvPr>
        </p:nvSpPr>
        <p:spPr>
          <a:xfrm>
            <a:off x="247650" y="1546281"/>
            <a:ext cx="3740400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59" name="Picture Placeholder 8"/>
          <p:cNvSpPr/>
          <p:nvPr>
            <p:ph type="pic" sz="quarter" idx="24"/>
          </p:nvPr>
        </p:nvSpPr>
        <p:spPr>
          <a:xfrm>
            <a:off x="4223148" y="1548580"/>
            <a:ext cx="3740401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0" name="Picture Placeholder 8"/>
          <p:cNvSpPr/>
          <p:nvPr>
            <p:ph type="pic" sz="quarter" idx="25"/>
          </p:nvPr>
        </p:nvSpPr>
        <p:spPr>
          <a:xfrm>
            <a:off x="8198647" y="1546281"/>
            <a:ext cx="3740401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Peter Willendrup, DTU Physics and ESS DMSC</a:t>
            </a:r>
          </a:p>
        </p:txBody>
      </p:sp>
      <p:pic>
        <p:nvPicPr>
          <p:cNvPr id="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580" y="251999"/>
            <a:ext cx="1142204" cy="61128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itle Text"/>
          <p:cNvSpPr txBox="1"/>
          <p:nvPr>
            <p:ph type="title"/>
          </p:nvPr>
        </p:nvSpPr>
        <p:spPr>
          <a:xfrm>
            <a:off x="608965" y="0"/>
            <a:ext cx="1096137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/>
            <a:r>
              <a:t>Title Text</a:t>
            </a:r>
          </a:p>
        </p:txBody>
      </p:sp>
      <p:sp>
        <p:nvSpPr>
          <p:cNvPr id="9" name="Body Level One…"/>
          <p:cNvSpPr txBox="1"/>
          <p:nvPr>
            <p:ph type="body" idx="1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19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414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6156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82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rental_cello.tiff" descr="rental_cello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27611" y="-718473"/>
            <a:ext cx="3302597" cy="8839428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Advanced language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Advanced language features</a:t>
            </a:r>
          </a:p>
        </p:txBody>
      </p:sp>
      <p:sp>
        <p:nvSpPr>
          <p:cNvPr id="95" name="Macros and tricks for your instru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43852" indent="-162877"/>
          </a:lstStyle>
          <a:p>
            <a:pPr/>
            <a:r>
              <a:t>Macros and tricks for your instrument…</a:t>
            </a: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7" name="Line"/>
          <p:cNvSpPr/>
          <p:nvPr/>
        </p:nvSpPr>
        <p:spPr>
          <a:xfrm>
            <a:off x="1688813" y="1023622"/>
            <a:ext cx="8049794" cy="1"/>
          </a:xfrm>
          <a:prstGeom prst="line">
            <a:avLst/>
          </a:prstGeom>
          <a:ln w="38100">
            <a:solidFill>
              <a:srgbClr val="2A85D1"/>
            </a:solidFill>
            <a:tailEnd type="triangle"/>
          </a:ln>
        </p:spPr>
        <p:txBody>
          <a:bodyPr lIns="41493" tIns="41493" rIns="41493" bIns="41493"/>
          <a:lstStyle/>
          <a:p>
            <a:pPr defTabSz="829875">
              <a:spcBef>
                <a:spcPts val="0"/>
              </a:spcBef>
              <a:defRPr i="1" sz="14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H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WHEN</a:t>
            </a:r>
          </a:p>
        </p:txBody>
      </p:sp>
      <p:sp>
        <p:nvSpPr>
          <p:cNvPr id="158" name="Syntax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843" indent="-86868">
              <a:defRPr sz="1700"/>
            </a:pPr>
            <a:r>
              <a:t>Syntax:</a:t>
            </a:r>
          </a:p>
          <a:p>
            <a:pPr marL="267843" indent="-86868">
              <a:defRPr sz="1700"/>
            </a:pPr>
          </a:p>
          <a:p>
            <a:pPr marL="0" indent="0">
              <a:buSzTx/>
              <a:buNone/>
              <a:defRPr sz="1700"/>
            </a:pPr>
            <a:r>
              <a:t>COMPONENT Mine = Yours(blah, blah)</a:t>
            </a:r>
          </a:p>
          <a:p>
            <a:pPr marL="0" indent="0">
              <a:buSzTx/>
              <a:buNone/>
              <a:defRPr sz="1700"/>
            </a:pPr>
            <a:r>
              <a:t>WHEN (c-expression) AT (....)</a:t>
            </a:r>
          </a:p>
          <a:p>
            <a:pPr marL="267843" indent="-86868">
              <a:defRPr sz="1700"/>
            </a:pPr>
          </a:p>
          <a:p>
            <a:pPr marL="267843" indent="-86868">
              <a:defRPr sz="1700"/>
            </a:pPr>
            <a:r>
              <a:t>Is very powerful when combined with EXTEND and user variables, or as a method to let input parameters select if certain components are active.</a:t>
            </a:r>
          </a:p>
          <a:p>
            <a:pPr marL="267843" indent="-86868">
              <a:defRPr sz="1700"/>
            </a:pPr>
          </a:p>
          <a:p>
            <a:pPr marL="267843" indent="-86868">
              <a:defRPr sz="1700"/>
            </a:pPr>
            <a:r>
              <a:t>Example: Use EXTEND to flag if neutron was scattered on one monochromator blade or another. Then later use WHEN to only show contribution from blade N at sample position?</a:t>
            </a:r>
          </a:p>
          <a:p>
            <a:pPr marL="267843" indent="-86868">
              <a:defRPr sz="1700"/>
            </a:pPr>
          </a:p>
          <a:p>
            <a:pPr marL="0" indent="0">
              <a:buSzTx/>
              <a:buNone/>
              <a:defRPr sz="1700"/>
            </a:pPr>
            <a:r>
              <a:t>COMPONENT Mon = PSD_monitor(...)</a:t>
            </a:r>
          </a:p>
          <a:p>
            <a:pPr marL="0" indent="0">
              <a:buSzTx/>
              <a:buNone/>
              <a:defRPr sz="1700"/>
            </a:pPr>
            <a:r>
              <a:t>WHEN (myvar==1) AT (0,0,0) RELATIVE Sample</a:t>
            </a:r>
          </a:p>
        </p:txBody>
      </p:sp>
      <p:pic>
        <p:nvPicPr>
          <p:cNvPr id="159" name="110314DoneWhen.png" descr="110314DoneWh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47831" y="15887"/>
            <a:ext cx="2142226" cy="2124728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1" name="droppedImage.png" descr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28530" y="5192816"/>
            <a:ext cx="1146773" cy="1566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Timeline_0578_Kern_Richie.png" descr="Timeline_0578_Kern_Rich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32812" y="4163684"/>
            <a:ext cx="1473657" cy="972614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K &amp; R. /  GNU"/>
          <p:cNvSpPr txBox="1"/>
          <p:nvPr/>
        </p:nvSpPr>
        <p:spPr>
          <a:xfrm>
            <a:off x="10452653" y="3901868"/>
            <a:ext cx="698528" cy="205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spcBef>
                <a:spcPts val="0"/>
              </a:spcBef>
              <a:buClr>
                <a:srgbClr val="000000"/>
              </a:buClr>
              <a:defRPr i="1" sz="800"/>
            </a:lvl1pPr>
          </a:lstStyle>
          <a:p>
            <a:pPr/>
            <a:r>
              <a:t>K &amp; R. /  GNU</a:t>
            </a:r>
          </a:p>
        </p:txBody>
      </p:sp>
      <p:pic>
        <p:nvPicPr>
          <p:cNvPr id="164" name="heckert_gnu.transp.small.png" descr="heckert_gnu.transp.small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074246" y="4224609"/>
            <a:ext cx="896258" cy="877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JUM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JUMP</a:t>
            </a:r>
          </a:p>
        </p:txBody>
      </p:sp>
      <p:sp>
        <p:nvSpPr>
          <p:cNvPr id="167" name="A goto. Be careful. Can be used in two situatio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3852" indent="-162877"/>
            <a:r>
              <a:t>A goto. Be careful. Can be used in two situations:</a:t>
            </a:r>
          </a:p>
          <a:p>
            <a:pPr marL="343852" indent="-162877"/>
            <a:r>
              <a:t>JUMP to myself</a:t>
            </a:r>
          </a:p>
          <a:p>
            <a:pPr marL="343852" indent="-162877"/>
            <a:r>
              <a:t>JUMP to an Arm</a:t>
            </a:r>
          </a:p>
          <a:p>
            <a:pPr marL="343852" indent="-162877"/>
          </a:p>
          <a:p>
            <a:pPr marL="343852" indent="-162877"/>
            <a:r>
              <a:t>No coordinate transformations are applied... (Meaning that if the Arms you JUMP between do not coincide you will “move” / “reorient” the neutrons...)</a:t>
            </a:r>
          </a:p>
          <a:p>
            <a:pPr marL="343852" indent="-162877"/>
          </a:p>
          <a:p>
            <a:pPr marL="343852" indent="-162877"/>
            <a:r>
              <a:t>Syntaxes:</a:t>
            </a:r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somewhere</a:t>
            </a:r>
          </a:p>
          <a:p>
            <a:pPr marL="343852" indent="-162877"/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myself</a:t>
            </a:r>
          </a:p>
        </p:txBody>
      </p:sp>
      <p:sp>
        <p:nvSpPr>
          <p:cNvPr id="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9" name="Van Halen..."/>
          <p:cNvSpPr txBox="1"/>
          <p:nvPr/>
        </p:nvSpPr>
        <p:spPr>
          <a:xfrm>
            <a:off x="7424621" y="5296378"/>
            <a:ext cx="1383381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buClr>
                <a:srgbClr val="000000"/>
              </a:buClr>
              <a:defRPr i="1"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Van Halen...</a:t>
            </a:r>
          </a:p>
        </p:txBody>
      </p:sp>
      <p:pic>
        <p:nvPicPr>
          <p:cNvPr id="170" name="article-1043871-0240B7CC00000578-453_468x297.tiff" descr="article-1043871-0240B7CC00000578-453_468x297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8297" y="3593517"/>
            <a:ext cx="3164016" cy="20079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JUM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JUMP</a:t>
            </a:r>
          </a:p>
        </p:txBody>
      </p:sp>
      <p:sp>
        <p:nvSpPr>
          <p:cNvPr id="173" name="A goto. Be careful. Can be used in two situatio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3852" indent="-162877"/>
            <a:r>
              <a:t>A goto. Be careful. Can be used in two situations:</a:t>
            </a:r>
          </a:p>
          <a:p>
            <a:pPr marL="343852" indent="-162877"/>
            <a:r>
              <a:t>JUMP to myself</a:t>
            </a:r>
          </a:p>
          <a:p>
            <a:pPr marL="343852" indent="-162877"/>
            <a:r>
              <a:t>JUMP to an Arm</a:t>
            </a:r>
          </a:p>
          <a:p>
            <a:pPr marL="343852" indent="-162877"/>
          </a:p>
          <a:p>
            <a:pPr marL="343852" indent="-162877"/>
            <a:r>
              <a:t>No coordinate transformations are applied... (Meaning that if the Arms you JUMP between do not coincide you will “move” / “reorient” the neutrons...)</a:t>
            </a:r>
          </a:p>
          <a:p>
            <a:pPr marL="343852" indent="-162877"/>
          </a:p>
          <a:p>
            <a:pPr marL="343852" indent="-162877"/>
            <a:r>
              <a:t>Syntaxes:</a:t>
            </a:r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somewhere</a:t>
            </a:r>
          </a:p>
          <a:p>
            <a:pPr marL="343852" indent="-162877"/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myself</a:t>
            </a:r>
          </a:p>
        </p:txBody>
      </p:sp>
      <p:sp>
        <p:nvSpPr>
          <p:cNvPr id="1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5" name="article-1043871-0240B7CC00000578-453_468x297.tiff" descr="article-1043871-0240B7CC00000578-453_468x297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8297" y="3593517"/>
            <a:ext cx="3164016" cy="2007934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Van Halen..."/>
          <p:cNvSpPr txBox="1"/>
          <p:nvPr/>
        </p:nvSpPr>
        <p:spPr>
          <a:xfrm>
            <a:off x="7107569" y="5214850"/>
            <a:ext cx="1383381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buClr>
                <a:srgbClr val="000000"/>
              </a:buClr>
              <a:defRPr i="1"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Van Halen...</a:t>
            </a:r>
          </a:p>
        </p:txBody>
      </p:sp>
      <p:sp>
        <p:nvSpPr>
          <p:cNvPr id="177" name="BEWARE - This IS a GOTO!"/>
          <p:cNvSpPr txBox="1"/>
          <p:nvPr/>
        </p:nvSpPr>
        <p:spPr>
          <a:xfrm>
            <a:off x="8119582" y="1949313"/>
            <a:ext cx="5571694" cy="585531"/>
          </a:xfrm>
          <a:prstGeom prst="rect">
            <a:avLst/>
          </a:prstGeom>
          <a:solidFill>
            <a:srgbClr val="FFFFFF"/>
          </a:solidFill>
          <a:ln w="50800">
            <a:solidFill>
              <a:srgbClr val="9A403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buClr>
                <a:srgbClr val="000000"/>
              </a:buClr>
              <a:defRPr i="1" sz="3400">
                <a:solidFill>
                  <a:srgbClr val="E32400"/>
                </a:solidFill>
                <a:uFill>
                  <a:solidFill>
                    <a:srgbClr val="E32400"/>
                  </a:solidFill>
                </a:uFill>
              </a:defRPr>
            </a:lvl1pPr>
          </a:lstStyle>
          <a:p>
            <a:pPr/>
            <a:r>
              <a:t>BEWARE - This IS a GOTO!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JUM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JUMP</a:t>
            </a:r>
          </a:p>
        </p:txBody>
      </p:sp>
      <p:sp>
        <p:nvSpPr>
          <p:cNvPr id="180" name="A goto. Be careful. Can be used in two situatio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3852" indent="-162877"/>
            <a:r>
              <a:t>A goto. Be careful. Can be used in two situations:</a:t>
            </a:r>
          </a:p>
          <a:p>
            <a:pPr marL="343852" indent="-162877"/>
            <a:r>
              <a:t>JUMP to myself</a:t>
            </a:r>
          </a:p>
          <a:p>
            <a:pPr marL="343852" indent="-162877"/>
            <a:r>
              <a:t>JUMP to an Arm</a:t>
            </a:r>
          </a:p>
          <a:p>
            <a:pPr marL="343852" indent="-162877"/>
          </a:p>
          <a:p>
            <a:pPr marL="343852" indent="-162877"/>
            <a:r>
              <a:t>No coordinate transformations are applied... (Meaning that if the Arms you JUMP between do not coincide you will “move” / “reorient” the neutrons...)</a:t>
            </a:r>
          </a:p>
          <a:p>
            <a:pPr marL="343852" indent="-162877"/>
          </a:p>
          <a:p>
            <a:pPr marL="343852" indent="-162877"/>
            <a:r>
              <a:t>Syntaxes:</a:t>
            </a:r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somewhere</a:t>
            </a:r>
          </a:p>
          <a:p>
            <a:pPr marL="343852" indent="-162877"/>
          </a:p>
          <a:p>
            <a:pPr marL="343852" indent="-162877"/>
            <a:r>
              <a:t>COMPONENT a=b(...)</a:t>
            </a:r>
          </a:p>
          <a:p>
            <a:pPr marL="343852" indent="-162877"/>
            <a:r>
              <a:t>WHEN (expr) AT (...) JUMP somewhere</a:t>
            </a:r>
          </a:p>
        </p:txBody>
      </p:sp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2" name="article-1043871-0240B7CC00000578-453_468x297.tiff" descr="article-1043871-0240B7CC00000578-453_468x297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28297" y="3593517"/>
            <a:ext cx="3164016" cy="2007934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Van Halen..."/>
          <p:cNvSpPr txBox="1"/>
          <p:nvPr/>
        </p:nvSpPr>
        <p:spPr>
          <a:xfrm>
            <a:off x="7107569" y="5214850"/>
            <a:ext cx="1383381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buClr>
                <a:srgbClr val="000000"/>
              </a:buClr>
              <a:defRPr i="1"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/>
            <a:r>
              <a:t>Van Halen...</a:t>
            </a:r>
          </a:p>
        </p:txBody>
      </p:sp>
      <p:sp>
        <p:nvSpPr>
          <p:cNvPr id="184" name="BEWARE - This IS a GOTO!"/>
          <p:cNvSpPr txBox="1"/>
          <p:nvPr/>
        </p:nvSpPr>
        <p:spPr>
          <a:xfrm>
            <a:off x="8119582" y="1949313"/>
            <a:ext cx="5571694" cy="585531"/>
          </a:xfrm>
          <a:prstGeom prst="rect">
            <a:avLst/>
          </a:prstGeom>
          <a:solidFill>
            <a:srgbClr val="FFFFFF"/>
          </a:solidFill>
          <a:ln w="50800">
            <a:solidFill>
              <a:srgbClr val="9A403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buClr>
                <a:srgbClr val="000000"/>
              </a:buClr>
              <a:defRPr i="1" sz="3400">
                <a:solidFill>
                  <a:srgbClr val="E32400"/>
                </a:solidFill>
                <a:uFill>
                  <a:solidFill>
                    <a:srgbClr val="E32400"/>
                  </a:solidFill>
                </a:uFill>
              </a:defRPr>
            </a:lvl1pPr>
          </a:lstStyle>
          <a:p>
            <a:pPr/>
            <a:r>
              <a:t>BEWARE - This IS a GOTO!</a:t>
            </a:r>
          </a:p>
        </p:txBody>
      </p:sp>
      <p:pic>
        <p:nvPicPr>
          <p:cNvPr id="185" name="goto.tiff" descr="goto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06210" y="1530933"/>
            <a:ext cx="4382635" cy="4838910"/>
          </a:xfrm>
          <a:prstGeom prst="rect">
            <a:avLst/>
          </a:prstGeom>
          <a:ln w="50800">
            <a:solidFill>
              <a:srgbClr val="9A403E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droppedImage.png" descr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77308" y="4662995"/>
            <a:ext cx="2278269" cy="1518847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COPY- inside instru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COPY- inside instruments</a:t>
            </a:r>
          </a:p>
        </p:txBody>
      </p:sp>
      <p:sp>
        <p:nvSpPr>
          <p:cNvPr id="189" name="In instruments: (see ILL_H25.instr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6659" indent="-154733" defTabSz="868680">
              <a:defRPr sz="1710"/>
            </a:pPr>
            <a:r>
              <a:t>In instruments: (see ILL_H25.instr)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COMPONENT H25_1 = Guide_gravity(</a:t>
            </a:r>
          </a:p>
          <a:p>
            <a:pPr marL="326659" indent="-154733" defTabSz="868680">
              <a:defRPr sz="1710"/>
            </a:pPr>
            <a:r>
              <a:t>  w1=0.03, h1=0.2, w2=0.03, h2=0.2, l=L_H25_1,</a:t>
            </a:r>
          </a:p>
          <a:p>
            <a:pPr marL="326659" indent="-154733" defTabSz="868680">
              <a:defRPr sz="1710"/>
            </a:pPr>
            <a:r>
              <a:t>  R0=gR0, Qc=gQc, alpha=gAlpha, m=m, W=gW)</a:t>
            </a:r>
          </a:p>
          <a:p>
            <a:pPr marL="326659" indent="-154733" defTabSz="868680">
              <a:defRPr sz="1710"/>
            </a:pPr>
            <a:r>
              <a:t>AT (0,0,Al_Thickness+gGap) RELATIVE PREVIOUS </a:t>
            </a:r>
          </a:p>
          <a:p>
            <a:pPr marL="326659" indent="-154733" defTabSz="868680">
              <a:defRPr sz="1710"/>
            </a:pPr>
            <a:r>
              <a:t>ROTATED (0,Rh_H25_1,0) RELATIVE PREVIOUS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COMPONENT COPY(H25_1) = COPY(H25_1)</a:t>
            </a:r>
          </a:p>
          <a:p>
            <a:pPr marL="326659" indent="-154733" defTabSz="868680">
              <a:defRPr sz="1710"/>
            </a:pPr>
            <a:r>
              <a:t>AT (0,0,L_H25_1+gGap) RELATIVE PREVIOUS </a:t>
            </a:r>
          </a:p>
          <a:p>
            <a:pPr marL="326659" indent="-154733" defTabSz="868680">
              <a:defRPr sz="1710"/>
            </a:pPr>
            <a:r>
              <a:t>ROTATED (0,Rh_H25_1,0) RELATIVE PREVIOUS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COMPONENT COPY(H25_1) = COPY(H25_1)(W=2*gW)</a:t>
            </a:r>
          </a:p>
          <a:p>
            <a:pPr marL="326659" indent="-154733" defTabSz="868680">
              <a:defRPr sz="1710"/>
            </a:pPr>
            <a:r>
              <a:t>AT (0,0,L_H25_1+gGap) RELATIVE PREVIOUS </a:t>
            </a:r>
          </a:p>
          <a:p>
            <a:pPr marL="326659" indent="-154733" defTabSz="868680">
              <a:defRPr sz="1710"/>
            </a:pPr>
            <a:r>
              <a:t>ROTATED (0,Rh_H25_1,0) RELATIVE PREVIOUS</a:t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1" name="frog-1.png" descr="frog-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14317" y="162107"/>
            <a:ext cx="1636849" cy="1428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frog-1.png" descr="frog-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21246" y="3147976"/>
            <a:ext cx="1636849" cy="1428151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Line"/>
          <p:cNvSpPr/>
          <p:nvPr/>
        </p:nvSpPr>
        <p:spPr>
          <a:xfrm flipH="1" flipV="1">
            <a:off x="7906635" y="1370072"/>
            <a:ext cx="529108" cy="1967604"/>
          </a:xfrm>
          <a:prstGeom prst="line">
            <a:avLst/>
          </a:prstGeom>
          <a:ln w="12700">
            <a:solidFill>
              <a:srgbClr val="4F81BD"/>
            </a:solidFill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94" name="Line"/>
          <p:cNvSpPr/>
          <p:nvPr/>
        </p:nvSpPr>
        <p:spPr>
          <a:xfrm flipH="1" flipV="1">
            <a:off x="8656155" y="1209926"/>
            <a:ext cx="672327" cy="3766726"/>
          </a:xfrm>
          <a:prstGeom prst="line">
            <a:avLst/>
          </a:prstGeom>
          <a:ln w="12700">
            <a:solidFill>
              <a:srgbClr val="4F81BD"/>
            </a:solidFill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xample: Decompose multiple scattering from Single_cryst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Example: Decompose multiple scattering from Single_crystal</a:t>
            </a:r>
          </a:p>
        </p:txBody>
      </p:sp>
      <p:sp>
        <p:nvSpPr>
          <p:cNvPr id="197" name="USERVARS %{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USERVARS %{</a:t>
            </a:r>
          </a:p>
          <a:p>
            <a:pPr lvl="1" marL="0" indent="174960" defTabSz="740663">
              <a:spcBef>
                <a:spcPts val="300"/>
              </a:spcBef>
              <a:buSzTx/>
              <a:buNone/>
              <a:defRPr sz="1701"/>
            </a:pPr>
            <a:r>
              <a:t>double multiple_scatt; 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%}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…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COMPONENT Crystal = Single_crystal(… order=0 …)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AT (0,0,0) RELATIVE somewhere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EXTEND %{</a:t>
            </a:r>
          </a:p>
          <a:p>
            <a:pPr lvl="1" marL="0" indent="174960" defTabSz="740663">
              <a:spcBef>
                <a:spcPts val="300"/>
              </a:spcBef>
              <a:buSzTx/>
              <a:buNone/>
              <a:defRPr sz="1701"/>
            </a:pPr>
            <a:r>
              <a:t>multiple_scatt=SCATTERED;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%}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…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COMPONENT PSD_single=PSD_monitor(…)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WHEN (multiple_scatt==1) AT (0,0,0) RELATIVE somewhere_else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COMPONENT PSD_multiple=PSD_monitor(…)</a:t>
            </a:r>
          </a:p>
          <a:p>
            <a:pPr marL="0" indent="0" defTabSz="740663">
              <a:spcBef>
                <a:spcPts val="300"/>
              </a:spcBef>
              <a:buSzTx/>
              <a:buNone/>
              <a:defRPr sz="1701"/>
            </a:pPr>
            <a:r>
              <a:t>WHEN (multiple_scatt &gt; 1) AT (0,0,0) RELATIVE somewhere_else</a:t>
            </a:r>
          </a:p>
        </p:txBody>
      </p:sp>
      <p:sp>
        <p:nvSpPr>
          <p:cNvPr id="1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Use the DECLARE section define user variables and function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1959" indent="-133559" defTabSz="749808">
              <a:spcBef>
                <a:spcPts val="300"/>
              </a:spcBef>
              <a:defRPr sz="1476"/>
            </a:pPr>
            <a:r>
              <a:t>Use the DECLARE section define user variables and functions.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DECLARE %{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   double some_global_var;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%}</a:t>
            </a:r>
            <a:br/>
          </a:p>
          <a:p>
            <a:pPr marL="274929" indent="-126530" defTabSz="749808">
              <a:spcBef>
                <a:spcPts val="300"/>
              </a:spcBef>
              <a:defRPr sz="1476"/>
            </a:pPr>
            <a:r>
              <a:t>Use USERVARS for particle-dependent flags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USERVARS %{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   double myvar;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%}</a:t>
            </a:r>
            <a:br/>
          </a:p>
          <a:p>
            <a:pPr marL="281959" indent="-133559" defTabSz="749808">
              <a:spcBef>
                <a:spcPts val="300"/>
              </a:spcBef>
              <a:defRPr sz="1476"/>
            </a:pPr>
            <a:r>
              <a:t>Use INITIALIZE for initialization of user variables and calculations.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INITIALIZE %{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   myvar = sqrt(PI*input_var)*rand01();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  <a:r>
              <a:t>%}</a:t>
            </a:r>
          </a:p>
          <a:p>
            <a:pPr lvl="2" marL="571728" indent="-126530" defTabSz="749808">
              <a:spcBef>
                <a:spcPts val="300"/>
              </a:spcBef>
              <a:defRPr sz="1476"/>
            </a:pPr>
          </a:p>
          <a:p>
            <a:pPr marL="281959" indent="-133559" defTabSz="749808">
              <a:spcBef>
                <a:spcPts val="300"/>
              </a:spcBef>
              <a:defRPr sz="1476"/>
            </a:pPr>
            <a:r>
              <a:t>- Both use normal c-syntax.</a:t>
            </a:r>
          </a:p>
          <a:p>
            <a:pPr marL="281959" indent="-133559" defTabSz="749808">
              <a:spcBef>
                <a:spcPts val="300"/>
              </a:spcBef>
              <a:defRPr sz="1476"/>
            </a:pPr>
          </a:p>
          <a:p>
            <a:pPr marL="281959" indent="-133559" defTabSz="749808">
              <a:spcBef>
                <a:spcPts val="300"/>
              </a:spcBef>
              <a:defRPr sz="1476"/>
            </a:pPr>
            <a:r>
              <a:t>BEWARE: (example) What you do in the c-style areas is c-standard, e.g. trigonometric functions from math.h use radians! - McStas placement specifiers work in degrees, etc...</a:t>
            </a:r>
          </a:p>
        </p:txBody>
      </p:sp>
      <p:pic>
        <p:nvPicPr>
          <p:cNvPr id="100" name="flags-globe-thumb541425.png" descr="flags-globe-thumb5414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0199" y="426126"/>
            <a:ext cx="1978586" cy="19785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droppedImage.png" descr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76106" y="3872599"/>
            <a:ext cx="1146772" cy="1566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" name="Timeline_0578_Kern_Richie.png" descr="Timeline_0578_Kern_Rich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80387" y="2843467"/>
            <a:ext cx="1473658" cy="972614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DECLARE / INITIALIZ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DECLARE / INITIALIZE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5" name="K &amp; R. /  GNU"/>
          <p:cNvSpPr txBox="1"/>
          <p:nvPr/>
        </p:nvSpPr>
        <p:spPr>
          <a:xfrm>
            <a:off x="10500228" y="2581651"/>
            <a:ext cx="698528" cy="205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spcBef>
                <a:spcPts val="0"/>
              </a:spcBef>
              <a:buClr>
                <a:srgbClr val="000000"/>
              </a:buClr>
              <a:defRPr i="1" sz="800"/>
            </a:lvl1pPr>
          </a:lstStyle>
          <a:p>
            <a:pPr/>
            <a:r>
              <a:t>K &amp; R. /  GNU</a:t>
            </a:r>
          </a:p>
        </p:txBody>
      </p:sp>
      <p:pic>
        <p:nvPicPr>
          <p:cNvPr id="106" name="heckert_gnu.transp.small.png" descr="heckert_gnu.transp.small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121821" y="2904392"/>
            <a:ext cx="896258" cy="877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%inclu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%include</a:t>
            </a:r>
          </a:p>
        </p:txBody>
      </p:sp>
      <p:sp>
        <p:nvSpPr>
          <p:cNvPr id="109" name="Instrumentfiles can include external c-code or other instrumentfiles... See the exampl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3852" indent="-162877"/>
            <a:r>
              <a:t>Instrumentfiles can include external c-code or other instrumentfiles... See the examples:</a:t>
            </a:r>
          </a:p>
          <a:p>
            <a:pPr marL="343852" indent="-162877"/>
          </a:p>
          <a:p>
            <a:pPr marL="343852" indent="-162877"/>
            <a:r>
              <a:t>ILL_H15_IN6.instr:%include "monitor_nd-lib"</a:t>
            </a:r>
          </a:p>
          <a:p>
            <a:pPr marL="343852" indent="-162877"/>
            <a:r>
              <a:t>ILL_H16_IN5.instr:%include "ILL_H16.instr"</a:t>
            </a:r>
          </a:p>
          <a:p>
            <a:pPr marL="343852" indent="-162877"/>
            <a:r>
              <a:t>ILL_H25_IN22.instr:%include "ILL_H25.instr"</a:t>
            </a:r>
          </a:p>
          <a:p>
            <a:pPr marL="343852" indent="-162877"/>
            <a:r>
              <a:t>ILL_H25_IN22.instr:%include "templateTAS.instr"</a:t>
            </a:r>
          </a:p>
          <a:p>
            <a:pPr marL="343852" indent="-162877"/>
          </a:p>
          <a:p>
            <a:pPr marL="343852" indent="-162877"/>
            <a:r>
              <a:t>Used in the DECLARE section</a:t>
            </a:r>
          </a:p>
        </p:txBody>
      </p:sp>
      <p:pic>
        <p:nvPicPr>
          <p:cNvPr id="110" name="include-everyone.png" descr="include-everyo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09404" y="4239364"/>
            <a:ext cx="2436782" cy="2107816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yntax in one, complex view.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Syntax in one, complex view...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5" name="{SPLIT} COMPONENT name = comp(parameters) {WHEN condition}…"/>
          <p:cNvSpPr txBox="1"/>
          <p:nvPr/>
        </p:nvSpPr>
        <p:spPr>
          <a:xfrm>
            <a:off x="1407487" y="1795553"/>
            <a:ext cx="10046852" cy="219958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77" tIns="26777" rIns="26777" bIns="26777">
            <a:spAutoFit/>
          </a:bodyPr>
          <a:lstStyle/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{</a:t>
            </a:r>
            <a:r>
              <a:rPr>
                <a:solidFill>
                  <a:srgbClr val="B51A00"/>
                </a:solidFill>
              </a:rPr>
              <a:t>SPLIT</a:t>
            </a:r>
            <a:r>
              <a:t>} COMPONENT name = comp(parameters) {</a:t>
            </a:r>
            <a:r>
              <a:rPr>
                <a:solidFill>
                  <a:srgbClr val="3A88FE"/>
                </a:solidFill>
              </a:rPr>
              <a:t>WHEN condition</a:t>
            </a:r>
            <a:r>
              <a:t>}</a:t>
            </a:r>
          </a:p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 AT (...) [RELATIVE</a:t>
            </a:r>
            <a:r>
              <a:rPr>
                <a:solidFill>
                  <a:srgbClr val="4F7A28"/>
                </a:solidFill>
              </a:rPr>
              <a:t> </a:t>
            </a:r>
            <a:r>
              <a:t>[</a:t>
            </a:r>
            <a:r>
              <a:rPr>
                <a:solidFill>
                  <a:srgbClr val="4F7A28"/>
                </a:solidFill>
              </a:rPr>
              <a:t>reference</a:t>
            </a:r>
            <a:r>
              <a:t>|</a:t>
            </a:r>
            <a:r>
              <a:rPr>
                <a:solidFill>
                  <a:srgbClr val="4F7A28"/>
                </a:solidFill>
              </a:rPr>
              <a:t>PREVIOUS</a:t>
            </a:r>
            <a:r>
              <a:t>]</a:t>
            </a:r>
            <a:r>
              <a:rPr>
                <a:solidFill>
                  <a:srgbClr val="4F7A28"/>
                </a:solidFill>
              </a:rPr>
              <a:t> </a:t>
            </a:r>
            <a:r>
              <a:t>|</a:t>
            </a:r>
            <a:r>
              <a:rPr>
                <a:solidFill>
                  <a:srgbClr val="4F7A28"/>
                </a:solidFill>
              </a:rPr>
              <a:t> ABSOLUTE</a:t>
            </a:r>
            <a:r>
              <a:t>]</a:t>
            </a:r>
          </a:p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 {ROTATED {RELATIVE [</a:t>
            </a:r>
            <a:r>
              <a:rPr>
                <a:solidFill>
                  <a:srgbClr val="4F7A28"/>
                </a:solidFill>
              </a:rPr>
              <a:t>reference</a:t>
            </a:r>
            <a:r>
              <a:t>|</a:t>
            </a:r>
            <a:r>
              <a:rPr>
                <a:solidFill>
                  <a:srgbClr val="4F7A28"/>
                </a:solidFill>
              </a:rPr>
              <a:t>PREVIOUS</a:t>
            </a:r>
            <a:r>
              <a:t>] | </a:t>
            </a:r>
            <a:r>
              <a:rPr>
                <a:solidFill>
                  <a:srgbClr val="4F7A28"/>
                </a:solidFill>
              </a:rPr>
              <a:t>ABSOLUTE</a:t>
            </a:r>
            <a:r>
              <a:t>} }</a:t>
            </a:r>
          </a:p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 {</a:t>
            </a:r>
            <a:r>
              <a:rPr>
                <a:solidFill>
                  <a:srgbClr val="B51A00"/>
                </a:solidFill>
              </a:rPr>
              <a:t>GROUP</a:t>
            </a:r>
            <a:r>
              <a:t> group_name}</a:t>
            </a:r>
          </a:p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 {</a:t>
            </a:r>
            <a:r>
              <a:rPr>
                <a:solidFill>
                  <a:srgbClr val="B51A00"/>
                </a:solidFill>
              </a:rPr>
              <a:t>EXTEND</a:t>
            </a:r>
            <a:r>
              <a:t> C_code}</a:t>
            </a:r>
          </a:p>
          <a:p>
            <a:pPr defTabSz="457200">
              <a:spcBef>
                <a:spcPts val="0"/>
              </a:spcBef>
              <a:defRPr sz="19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 {</a:t>
            </a:r>
            <a:r>
              <a:rPr>
                <a:solidFill>
                  <a:srgbClr val="B51A00"/>
                </a:solidFill>
              </a:rPr>
              <a:t>JUMP </a:t>
            </a:r>
            <a:r>
              <a:t>[</a:t>
            </a:r>
            <a:r>
              <a:rPr>
                <a:solidFill>
                  <a:srgbClr val="4F7A28"/>
                </a:solidFill>
              </a:rPr>
              <a:t>reference|PREVIOUS|MYSELF|NEXT</a:t>
            </a:r>
            <a:r>
              <a:t>] [</a:t>
            </a:r>
            <a:r>
              <a:rPr>
                <a:solidFill>
                  <a:srgbClr val="874EFE"/>
                </a:solidFill>
              </a:rPr>
              <a:t>ITERATE</a:t>
            </a:r>
            <a:r>
              <a:t> number_of_times | </a:t>
            </a:r>
            <a:r>
              <a:rPr>
                <a:solidFill>
                  <a:srgbClr val="3A88FE"/>
                </a:solidFill>
              </a:rPr>
              <a:t>WHEN condition</a:t>
            </a:r>
            <a:r>
              <a:t>] }</a:t>
            </a:r>
          </a:p>
        </p:txBody>
      </p:sp>
      <p:pic>
        <p:nvPicPr>
          <p:cNvPr id="116" name="confused.tiff" descr="confused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06598" y="4379561"/>
            <a:ext cx="2597903" cy="19497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PL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SPLIT</a:t>
            </a:r>
          </a:p>
        </p:txBody>
      </p:sp>
      <p:sp>
        <p:nvSpPr>
          <p:cNvPr id="119" name="Increase statistics beyond this point in the instrumentfi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6659" indent="-154733" defTabSz="868680">
              <a:defRPr sz="1710"/>
            </a:pPr>
            <a:r>
              <a:t>Increase statistics beyond this point in the instrumentfile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SPLIT n MyArm = Arm()</a:t>
            </a:r>
          </a:p>
          <a:p>
            <a:pPr marL="326659" indent="-154733" defTabSz="868680">
              <a:defRPr sz="1710"/>
            </a:pPr>
            <a:r>
              <a:t>AT somewhere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will “formulate an if-statement”: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for j=1:n</a:t>
            </a:r>
          </a:p>
          <a:p>
            <a:pPr marL="326659" indent="-154733" defTabSz="868680">
              <a:defRPr sz="1710"/>
            </a:pPr>
            <a:r>
              <a:t>   comp1</a:t>
            </a:r>
          </a:p>
          <a:p>
            <a:pPr marL="326659" indent="-154733" defTabSz="868680">
              <a:defRPr sz="1710"/>
            </a:pPr>
            <a:r>
              <a:t>   comp2</a:t>
            </a:r>
          </a:p>
          <a:p>
            <a:pPr marL="326659" indent="-154733" defTabSz="868680">
              <a:defRPr sz="1710"/>
            </a:pPr>
            <a:r>
              <a:t>   comp3</a:t>
            </a:r>
          </a:p>
          <a:p>
            <a:pPr marL="326659" indent="-154733" defTabSz="868680">
              <a:defRPr sz="1710"/>
            </a:pPr>
            <a:r>
              <a:t>   ...</a:t>
            </a:r>
          </a:p>
          <a:p>
            <a:pPr marL="326659" indent="-154733" defTabSz="868680">
              <a:defRPr sz="1710"/>
            </a:pPr>
            <a:r>
              <a:t>end (of instrument)</a:t>
            </a:r>
          </a:p>
          <a:p>
            <a:pPr marL="326659" indent="-154733" defTabSz="868680">
              <a:defRPr sz="1710"/>
            </a:pPr>
          </a:p>
          <a:p>
            <a:pPr marL="326659" indent="-154733" defTabSz="868680">
              <a:defRPr sz="1710"/>
            </a:pPr>
            <a:r>
              <a:t>ONLY meaningful in case of Monte Carlo choices after SPLIT point...</a:t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1" name="Line"/>
          <p:cNvSpPr/>
          <p:nvPr/>
        </p:nvSpPr>
        <p:spPr>
          <a:xfrm flipH="1">
            <a:off x="5098870" y="5146510"/>
            <a:ext cx="561429" cy="674641"/>
          </a:xfrm>
          <a:prstGeom prst="line">
            <a:avLst/>
          </a:prstGeom>
          <a:ln w="38100">
            <a:solidFill>
              <a:srgbClr val="0061FF"/>
            </a:solidFill>
            <a:miter lim="400000"/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22" name="Circle"/>
          <p:cNvSpPr/>
          <p:nvPr/>
        </p:nvSpPr>
        <p:spPr>
          <a:xfrm>
            <a:off x="5643353" y="4232334"/>
            <a:ext cx="892594" cy="892594"/>
          </a:xfrm>
          <a:prstGeom prst="ellipse">
            <a:avLst/>
          </a:prstGeom>
          <a:ln w="3175">
            <a:solidFill>
              <a:srgbClr val="000000"/>
            </a:solidFill>
            <a:miter lim="400000"/>
          </a:ln>
        </p:spPr>
        <p:txBody>
          <a:bodyPr lIns="26777" tIns="26777" rIns="26777" bIns="26777" anchor="ctr"/>
          <a:lstStyle/>
          <a:p>
            <a:pPr defTabSz="829875">
              <a:buClr>
                <a:srgbClr val="000000"/>
              </a:buClr>
              <a:defRPr i="1"/>
            </a:pPr>
          </a:p>
        </p:txBody>
      </p:sp>
      <p:sp>
        <p:nvSpPr>
          <p:cNvPr id="123" name="Line"/>
          <p:cNvSpPr/>
          <p:nvPr/>
        </p:nvSpPr>
        <p:spPr>
          <a:xfrm>
            <a:off x="5825428" y="3018232"/>
            <a:ext cx="94630" cy="1049705"/>
          </a:xfrm>
          <a:prstGeom prst="line">
            <a:avLst/>
          </a:prstGeom>
          <a:ln w="38100">
            <a:solidFill>
              <a:srgbClr val="0061FF"/>
            </a:solidFill>
            <a:miter lim="400000"/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24" name="Line"/>
          <p:cNvSpPr/>
          <p:nvPr/>
        </p:nvSpPr>
        <p:spPr>
          <a:xfrm flipH="1">
            <a:off x="6309242" y="3006273"/>
            <a:ext cx="401668" cy="1052912"/>
          </a:xfrm>
          <a:prstGeom prst="line">
            <a:avLst/>
          </a:prstGeom>
          <a:ln w="38100">
            <a:solidFill>
              <a:srgbClr val="0061FF"/>
            </a:solidFill>
            <a:miter lim="400000"/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25" name="Line"/>
          <p:cNvSpPr/>
          <p:nvPr/>
        </p:nvSpPr>
        <p:spPr>
          <a:xfrm flipH="1">
            <a:off x="6559167" y="3696882"/>
            <a:ext cx="1033457" cy="612230"/>
          </a:xfrm>
          <a:prstGeom prst="line">
            <a:avLst/>
          </a:prstGeom>
          <a:ln w="38100">
            <a:solidFill>
              <a:srgbClr val="0061FF"/>
            </a:solidFill>
            <a:miter lim="400000"/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26" name="Line"/>
          <p:cNvSpPr/>
          <p:nvPr/>
        </p:nvSpPr>
        <p:spPr>
          <a:xfrm flipH="1" flipV="1">
            <a:off x="6728760" y="4675147"/>
            <a:ext cx="1000194" cy="346"/>
          </a:xfrm>
          <a:prstGeom prst="line">
            <a:avLst/>
          </a:prstGeom>
          <a:ln w="38100">
            <a:solidFill>
              <a:srgbClr val="0061FF"/>
            </a:solidFill>
            <a:miter lim="400000"/>
            <a:headEnd type="stealth"/>
          </a:ln>
          <a:effectLst>
            <a:outerShdw sx="100000" sy="100000" kx="0" ky="0" algn="b" rotWithShape="0" blurRad="25400" dist="12700" dir="5400000">
              <a:srgbClr val="000000">
                <a:alpha val="38000"/>
              </a:srgbClr>
            </a:outerShdw>
          </a:effectLst>
        </p:spPr>
        <p:txBody>
          <a:bodyPr lIns="41493" tIns="41493" rIns="41493" bIns="41493"/>
          <a:lstStyle/>
          <a:p>
            <a:pPr defTabSz="457200">
              <a:spcBef>
                <a:spcPts val="0"/>
              </a:spcBef>
              <a:defRPr sz="7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Rubredoxin copy.002.png" descr="Rubredoxin copy.0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11874" y="1670967"/>
            <a:ext cx="5275362" cy="3956522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Problem: McStas Single_crystal.comp “slow” for large unit cell diffraction stud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Problem: McStas Single_crystal.comp “slow” for large unit cell diffraction studies</a:t>
            </a:r>
          </a:p>
        </p:txBody>
      </p:sp>
      <p:sp>
        <p:nvSpPr>
          <p:cNvPr id="130" name="Example: Rubredoxi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Example: Rubredoxin 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2" name="Rubredoxin copy.001.png" descr="Rubredoxin copy.0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7585" y="2680345"/>
            <a:ext cx="5358255" cy="2481573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Reflection list ~ 124 K reflections (still “small” in the PX world!!)"/>
          <p:cNvSpPr txBox="1"/>
          <p:nvPr/>
        </p:nvSpPr>
        <p:spPr>
          <a:xfrm>
            <a:off x="2431268" y="5911775"/>
            <a:ext cx="7316764" cy="344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3486" tIns="33486" rIns="33486" bIns="33486">
            <a:normAutofit fontScale="100000" lnSpcReduction="0"/>
          </a:bodyPr>
          <a:lstStyle/>
          <a:p>
            <a:pPr lvl="1" marL="497099" indent="-225954" defTabSz="187925">
              <a:lnSpc>
                <a:spcPct val="110000"/>
              </a:lnSpc>
              <a:spcBef>
                <a:spcPts val="1300"/>
              </a:spcBef>
              <a:buSzPct val="75000"/>
              <a:buChar char="•"/>
              <a:defRPr sz="183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Reflection list ~ 124 K reflections (still “small” in the PX world!!)</a:t>
            </a:r>
          </a:p>
        </p:txBody>
      </p:sp>
      <p:sp>
        <p:nvSpPr>
          <p:cNvPr id="134" name="slight sidetrack…."/>
          <p:cNvSpPr txBox="1"/>
          <p:nvPr/>
        </p:nvSpPr>
        <p:spPr>
          <a:xfrm>
            <a:off x="1742249" y="226232"/>
            <a:ext cx="1498815" cy="280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1493" tIns="41493" rIns="41493" bIns="41493">
            <a:spAutoFit/>
          </a:bodyPr>
          <a:lstStyle>
            <a:lvl1pPr defTabSz="829875">
              <a:defRPr i="1" sz="1400"/>
            </a:lvl1pPr>
          </a:lstStyle>
          <a:p>
            <a:pPr/>
            <a:r>
              <a:t>slight sidetrack….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Algorithm improvement: Use incoming neutrons more efficiently - scatter each one on all possible refle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850391">
              <a:defRPr sz="2790"/>
            </a:pPr>
            <a:r>
              <a:t>Algorithm improvement: </a:t>
            </a:r>
            <a:r>
              <a:t>Use incoming neutrons more efficiently - scatter each one on all possible reflections </a:t>
            </a:r>
          </a:p>
        </p:txBody>
      </p:sp>
      <p:sp>
        <p:nvSpPr>
          <p:cNvPr id="137" name="Red: Original algorithm, one incoming neutron used only on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>
                <a:solidFill>
                  <a:srgbClr val="FF2800"/>
                </a:solidFill>
              </a:rPr>
              <a:t>Red</a:t>
            </a:r>
            <a:r>
              <a:t>: Original algorithm, one incoming neutron used only once</a:t>
            </a:r>
          </a:p>
          <a:p>
            <a:pPr/>
            <a:r>
              <a:rPr b="1">
                <a:solidFill>
                  <a:srgbClr val="0365C0"/>
                </a:solidFill>
              </a:rPr>
              <a:t>Blue</a:t>
            </a:r>
            <a:r>
              <a:t>: Improved algorithm, each incoming neutron scattered (via SPLIT keyword) all possible times</a:t>
            </a:r>
          </a:p>
          <a:p>
            <a:pPr/>
            <a:r>
              <a:t>Component makes </a:t>
            </a:r>
            <a:r>
              <a:rPr b="1"/>
              <a:t>estimate on average number of “active”</a:t>
            </a:r>
            <a:r>
              <a:t> diffraction </a:t>
            </a:r>
            <a:r>
              <a:rPr b="1"/>
              <a:t>spots</a:t>
            </a:r>
            <a:r>
              <a:t> - in the case Rubredoxin this is around </a:t>
            </a:r>
            <a:r>
              <a:rPr b="1"/>
              <a:t>50</a:t>
            </a:r>
            <a:r>
              <a:t>!</a:t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9" name="Algorithms.pdf" descr="Algorithm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52087" y="3332600"/>
            <a:ext cx="3675126" cy="2335672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light sidetrack…."/>
          <p:cNvSpPr txBox="1"/>
          <p:nvPr/>
        </p:nvSpPr>
        <p:spPr>
          <a:xfrm>
            <a:off x="1742249" y="226232"/>
            <a:ext cx="1498815" cy="280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1493" tIns="41493" rIns="41493" bIns="41493">
            <a:spAutoFit/>
          </a:bodyPr>
          <a:lstStyle>
            <a:lvl1pPr defTabSz="829875">
              <a:defRPr i="1" sz="1400"/>
            </a:lvl1pPr>
          </a:lstStyle>
          <a:p>
            <a:pPr/>
            <a:r>
              <a:t>slight sidetrack….</a:t>
            </a:r>
          </a:p>
        </p:txBody>
      </p:sp>
      <p:sp>
        <p:nvSpPr>
          <p:cNvPr id="141" name="!!! For now, does not work in our GPU implementation !!!"/>
          <p:cNvSpPr txBox="1"/>
          <p:nvPr/>
        </p:nvSpPr>
        <p:spPr>
          <a:xfrm>
            <a:off x="2188567" y="6042173"/>
            <a:ext cx="5117505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!!! For now, does not work in our GPU implementation !!!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roup_member_450px.png" descr="group_member_450p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09578" y="100689"/>
            <a:ext cx="2654631" cy="1623592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GROUP - components working in parall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- components working in parallel</a:t>
            </a:r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6" name="COMPONENT Mono1 = Monochromator_curved(...)…"/>
          <p:cNvSpPr txBox="1"/>
          <p:nvPr/>
        </p:nvSpPr>
        <p:spPr>
          <a:xfrm>
            <a:off x="1579385" y="1927715"/>
            <a:ext cx="9312375" cy="3900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77" tIns="26777" rIns="26777" bIns="26777">
            <a:spAutoFit/>
          </a:bodyPr>
          <a:lstStyle/>
          <a:p>
            <a:pPr lvl="1" indent="0" defTabSz="910828">
              <a:lnSpc>
                <a:spcPct val="110000"/>
              </a:lnSpc>
              <a:spcBef>
                <a:spcPts val="300"/>
              </a:spcBef>
              <a:buClr>
                <a:srgbClr val="AD4642"/>
              </a:buClr>
              <a:defRPr sz="1200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pPr>
            <a:r>
              <a:t>COMPONENT Mono1 = Monochromator_curved(...)</a:t>
            </a: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  <a:r>
              <a:t>AT (0,0,-LMM) RELATIVE Cradle ROTATED (0,A1/2,0) RELATIVE Cradle</a:t>
            </a: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  <a:r>
              <a:t>GROUP IN6Monoks</a:t>
            </a:r>
          </a:p>
          <a:p>
            <a:pPr lvl="1" indent="0" defTabSz="910828">
              <a:lnSpc>
                <a:spcPct val="110000"/>
              </a:lnSpc>
              <a:spcBef>
                <a:spcPts val="300"/>
              </a:spcBef>
              <a:buClr>
                <a:srgbClr val="AD4642"/>
              </a:buClr>
              <a:defRPr sz="1900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pPr>
          </a:p>
          <a:p>
            <a:pPr lvl="1" indent="0" defTabSz="910828">
              <a:lnSpc>
                <a:spcPct val="110000"/>
              </a:lnSpc>
              <a:spcBef>
                <a:spcPts val="300"/>
              </a:spcBef>
              <a:buClr>
                <a:srgbClr val="AD4642"/>
              </a:buClr>
              <a:defRPr sz="1900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pPr>
            <a:r>
              <a:t>COMPONENT Mono2 = Monochromator_curved(...)</a:t>
            </a: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  <a:r>
              <a:t>AT (0,0,0) RELATIVE Cradle ROTATED (0,A2/2,0) RELATIVE Cradle</a:t>
            </a: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  <a:r>
              <a:t>GROUP IN6Monoks</a:t>
            </a: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</a:p>
          <a:p>
            <a:pPr lvl="1" indent="0" defTabSz="910828">
              <a:spcBef>
                <a:spcPts val="300"/>
              </a:spcBef>
              <a:buClr>
                <a:srgbClr val="AD4642"/>
              </a:buClr>
              <a:defRPr i="1" sz="1900"/>
            </a:pPr>
            <a:r>
              <a:t>- One comp after the other is “tried” in sequential order until the neutron was SCATTERED.</a:t>
            </a:r>
          </a:p>
          <a:p>
            <a:pPr defTabSz="910828">
              <a:spcBef>
                <a:spcPts val="300"/>
              </a:spcBef>
              <a:buClr>
                <a:srgbClr val="AD4642"/>
              </a:buClr>
              <a:defRPr i="1" sz="1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Enrich component behaviour using EXTEND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6659" indent="-154733" defTabSz="868680">
              <a:defRPr sz="1710"/>
            </a:pPr>
            <a:r>
              <a:t>Enrich component behaviour using EXTEND:</a:t>
            </a:r>
          </a:p>
          <a:p>
            <a:pPr marL="326659" indent="-154733" defTabSz="868680">
              <a:defRPr sz="1520"/>
            </a:pPr>
          </a:p>
          <a:p>
            <a:pPr marL="0" indent="0" defTabSz="868680">
              <a:buSzTx/>
              <a:buNone/>
              <a:defRPr sz="1520"/>
            </a:pPr>
            <a:r>
              <a:t>COMPONENT Mono1 = Monochromator_curved(...)</a:t>
            </a:r>
          </a:p>
          <a:p>
            <a:pPr marL="0" indent="0" defTabSz="868680">
              <a:buSzTx/>
              <a:buNone/>
              <a:defRPr sz="1520"/>
            </a:pPr>
            <a:r>
              <a:t>AT (0,0, -LMM) RELATIVE Cradle ROTATED (0,A1/2,0) RELATIVE Cradle</a:t>
            </a:r>
          </a:p>
          <a:p>
            <a:pPr marL="0" indent="0" defTabSz="868680">
              <a:buSzTx/>
              <a:buNone/>
              <a:defRPr sz="1520"/>
            </a:pPr>
            <a:r>
              <a:t>GROUP IN6Monoks</a:t>
            </a:r>
          </a:p>
          <a:p>
            <a:pPr marL="0" indent="0" defTabSz="868680">
              <a:buSzTx/>
              <a:buNone/>
              <a:defRPr sz="1520"/>
            </a:pPr>
            <a:r>
              <a:t>EXTEND</a:t>
            </a:r>
          </a:p>
          <a:p>
            <a:pPr marL="0" indent="0" defTabSz="868680">
              <a:buSzTx/>
              <a:buNone/>
              <a:defRPr sz="1520"/>
            </a:pPr>
            <a:r>
              <a:t>%{</a:t>
            </a:r>
          </a:p>
          <a:p>
            <a:pPr marL="0" indent="0" defTabSz="868680">
              <a:buSzTx/>
              <a:buNone/>
              <a:defRPr sz="1520"/>
            </a:pPr>
            <a:r>
              <a:t>  if (SCATTERED) { myvar = 1; }</a:t>
            </a:r>
          </a:p>
          <a:p>
            <a:pPr marL="0" indent="0" defTabSz="868680">
              <a:buSzTx/>
              <a:buNone/>
              <a:defRPr sz="1520"/>
            </a:pPr>
            <a:r>
              <a:t>%}</a:t>
            </a:r>
          </a:p>
          <a:p>
            <a:pPr marL="0" indent="0" defTabSz="868680">
              <a:buSzTx/>
              <a:buNone/>
              <a:defRPr sz="1520"/>
            </a:pPr>
          </a:p>
          <a:p>
            <a:pPr marL="0" indent="0" defTabSz="868680">
              <a:buSzTx/>
              <a:buNone/>
              <a:defRPr sz="1520"/>
            </a:pPr>
            <a:r>
              <a:t>...</a:t>
            </a:r>
          </a:p>
          <a:p>
            <a:pPr marL="0" indent="0" defTabSz="868680">
              <a:buSzTx/>
              <a:buNone/>
              <a:defRPr sz="1520"/>
            </a:pPr>
            <a:r>
              <a:t>COMPONENT Mono2 = Monochromator_curved(...)</a:t>
            </a:r>
          </a:p>
          <a:p>
            <a:pPr marL="0" indent="0" defTabSz="868680">
              <a:buSzTx/>
              <a:buNone/>
              <a:defRPr sz="1520"/>
            </a:pPr>
            <a:r>
              <a:t>AT (0,0, 0) RELATIVE Cradle ROTATED (0,A2/2,0) RELATIVE Cradle</a:t>
            </a:r>
          </a:p>
          <a:p>
            <a:pPr marL="0" indent="0" defTabSz="868680">
              <a:buSzTx/>
              <a:buNone/>
              <a:defRPr sz="1520"/>
            </a:pPr>
            <a:r>
              <a:t>GROUP IN6Monoks</a:t>
            </a:r>
          </a:p>
          <a:p>
            <a:pPr marL="0" indent="0" defTabSz="868680">
              <a:buSzTx/>
              <a:buNone/>
              <a:defRPr sz="1520"/>
            </a:pPr>
            <a:r>
              <a:t>%{</a:t>
            </a:r>
          </a:p>
          <a:p>
            <a:pPr marL="0" indent="0" defTabSz="868680">
              <a:buSzTx/>
              <a:buNone/>
              <a:defRPr sz="1520"/>
            </a:pPr>
            <a:r>
              <a:t>  if (SCATTERED) { myvar = 2 ;}</a:t>
            </a:r>
          </a:p>
          <a:p>
            <a:pPr marL="0" indent="0" defTabSz="868680">
              <a:buSzTx/>
              <a:buNone/>
              <a:defRPr sz="1520"/>
            </a:pPr>
            <a:r>
              <a:t>%}</a:t>
            </a:r>
          </a:p>
        </p:txBody>
      </p:sp>
      <p:pic>
        <p:nvPicPr>
          <p:cNvPr id="149" name="extending_pole.tiff" descr="extending_pol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4428" y="95066"/>
            <a:ext cx="3003196" cy="156666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EXTE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EXTEND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2" name="droppedImage.png" descr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28530" y="5192816"/>
            <a:ext cx="1146773" cy="1566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Timeline_0578_Kern_Richie.png" descr="Timeline_0578_Kern_Rich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32812" y="4163684"/>
            <a:ext cx="1473657" cy="972614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K &amp; R. /  GNU"/>
          <p:cNvSpPr txBox="1"/>
          <p:nvPr/>
        </p:nvSpPr>
        <p:spPr>
          <a:xfrm>
            <a:off x="10452653" y="3901868"/>
            <a:ext cx="698528" cy="205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77" tIns="26777" rIns="26777" bIns="26777">
            <a:spAutoFit/>
          </a:bodyPr>
          <a:lstStyle>
            <a:lvl1pPr defTabSz="829875">
              <a:spcBef>
                <a:spcPts val="0"/>
              </a:spcBef>
              <a:buClr>
                <a:srgbClr val="000000"/>
              </a:buClr>
              <a:defRPr i="1" sz="800"/>
            </a:lvl1pPr>
          </a:lstStyle>
          <a:p>
            <a:pPr/>
            <a:r>
              <a:t>K &amp; R. /  GNU</a:t>
            </a:r>
          </a:p>
        </p:txBody>
      </p:sp>
      <p:pic>
        <p:nvPicPr>
          <p:cNvPr id="155" name="heckert_gnu.transp.small.png" descr="heckert_gnu.transp.small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074246" y="4224609"/>
            <a:ext cx="896258" cy="877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rgbClr val="FFFFFF"/>
        </a:solidFill>
        <a:solidFill>
          <a:srgbClr val="FFFFFF"/>
        </a:solidFill>
        <a:solidFill>
          <a:srgbClr val="FFFFFF"/>
        </a:solidFill>
      </a:fillStyleLst>
      <a:lnStyleLst>
        <a:ln>
          <a:solidFill>
            <a:srgbClr val="000000"/>
          </a:solidFill>
        </a:ln>
        <a:ln>
          <a:solidFill>
            <a:srgbClr val="000000"/>
          </a:solidFill>
        </a:ln>
        <a:ln>
          <a:solidFill>
            <a:srgbClr val="000000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rgbClr val="FFFFFF"/>
        </a:solidFill>
        <a:solidFill>
          <a:srgbClr val="FFFFFF"/>
        </a:solidFill>
        <a:solidFill>
          <a:srgbClr val="FFFFFF"/>
        </a:soli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rgbClr val="FFFFFF"/>
        </a:solidFill>
        <a:solidFill>
          <a:srgbClr val="FFFFFF"/>
        </a:solidFill>
        <a:solidFill>
          <a:srgbClr val="FFFFFF"/>
        </a:solidFill>
      </a:fillStyleLst>
      <a:lnStyleLst>
        <a:ln>
          <a:solidFill>
            <a:srgbClr val="000000"/>
          </a:solidFill>
        </a:ln>
        <a:ln>
          <a:solidFill>
            <a:srgbClr val="000000"/>
          </a:solidFill>
        </a:ln>
        <a:ln>
          <a:solidFill>
            <a:srgbClr val="000000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rgbClr val="FFFFFF"/>
        </a:solidFill>
        <a:solidFill>
          <a:srgbClr val="FFFFFF"/>
        </a:solidFill>
        <a:solidFill>
          <a:srgbClr val="FFFFFF"/>
        </a:soli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